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004000" cy="51206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C3A7"/>
    <a:srgbClr val="FFB7B7"/>
    <a:srgbClr val="FFA3A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p:scale>
          <a:sx n="30" d="100"/>
          <a:sy n="30" d="100"/>
        </p:scale>
        <p:origin x="177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8380311"/>
            <a:ext cx="27203400" cy="17827413"/>
          </a:xfrm>
        </p:spPr>
        <p:txBody>
          <a:bodyPr anchor="b"/>
          <a:lstStyle>
            <a:lvl1pPr algn="ctr">
              <a:defRPr sz="21000"/>
            </a:lvl1pPr>
          </a:lstStyle>
          <a:p>
            <a:r>
              <a:rPr lang="en-US"/>
              <a:t>Click to edit Master title style</a:t>
            </a:r>
            <a:endParaRPr lang="en-US" dirty="0"/>
          </a:p>
        </p:txBody>
      </p:sp>
      <p:sp>
        <p:nvSpPr>
          <p:cNvPr id="3" name="Subtitle 2"/>
          <p:cNvSpPr>
            <a:spLocks noGrp="1"/>
          </p:cNvSpPr>
          <p:nvPr>
            <p:ph type="subTitle" idx="1"/>
          </p:nvPr>
        </p:nvSpPr>
        <p:spPr>
          <a:xfrm>
            <a:off x="4000500" y="26895217"/>
            <a:ext cx="24003000" cy="12363023"/>
          </a:xfrm>
        </p:spPr>
        <p:txBody>
          <a:bodyPr/>
          <a:lstStyle>
            <a:lvl1pPr marL="0" indent="0" algn="ctr">
              <a:buNone/>
              <a:defRPr sz="8400"/>
            </a:lvl1pPr>
            <a:lvl2pPr marL="1600200" indent="0" algn="ctr">
              <a:buNone/>
              <a:defRPr sz="7000"/>
            </a:lvl2pPr>
            <a:lvl3pPr marL="3200400" indent="0" algn="ctr">
              <a:buNone/>
              <a:defRPr sz="6300"/>
            </a:lvl3pPr>
            <a:lvl4pPr marL="4800600" indent="0" algn="ctr">
              <a:buNone/>
              <a:defRPr sz="5600"/>
            </a:lvl4pPr>
            <a:lvl5pPr marL="6400800" indent="0" algn="ctr">
              <a:buNone/>
              <a:defRPr sz="5600"/>
            </a:lvl5pPr>
            <a:lvl6pPr marL="8001000" indent="0" algn="ctr">
              <a:buNone/>
              <a:defRPr sz="5600"/>
            </a:lvl6pPr>
            <a:lvl7pPr marL="9601200" indent="0" algn="ctr">
              <a:buNone/>
              <a:defRPr sz="5600"/>
            </a:lvl7pPr>
            <a:lvl8pPr marL="11201400" indent="0" algn="ctr">
              <a:buNone/>
              <a:defRPr sz="5600"/>
            </a:lvl8pPr>
            <a:lvl9pPr marL="12801600" indent="0" algn="ctr">
              <a:buNone/>
              <a:defRPr sz="5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15/07/2019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400459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15/07/2019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0256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902864" y="2726267"/>
            <a:ext cx="6900863" cy="433950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7" y="2726267"/>
            <a:ext cx="20302538" cy="433950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15/07/2019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305189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15/07/2019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33541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3608" y="12766055"/>
            <a:ext cx="27603450" cy="21300436"/>
          </a:xfrm>
        </p:spPr>
        <p:txBody>
          <a:bodyPr anchor="b"/>
          <a:lstStyle>
            <a:lvl1pPr>
              <a:defRPr sz="21000"/>
            </a:lvl1pPr>
          </a:lstStyle>
          <a:p>
            <a:r>
              <a:rPr lang="en-US"/>
              <a:t>Click to edit Master title style</a:t>
            </a:r>
            <a:endParaRPr lang="en-US" dirty="0"/>
          </a:p>
        </p:txBody>
      </p:sp>
      <p:sp>
        <p:nvSpPr>
          <p:cNvPr id="3" name="Text Placeholder 2"/>
          <p:cNvSpPr>
            <a:spLocks noGrp="1"/>
          </p:cNvSpPr>
          <p:nvPr>
            <p:ph type="body" idx="1"/>
          </p:nvPr>
        </p:nvSpPr>
        <p:spPr>
          <a:xfrm>
            <a:off x="2183608" y="34268002"/>
            <a:ext cx="27603450" cy="11201396"/>
          </a:xfrm>
        </p:spPr>
        <p:txBody>
          <a:bodyPr/>
          <a:lstStyle>
            <a:lvl1pPr marL="0" indent="0">
              <a:buNone/>
              <a:defRPr sz="8400">
                <a:solidFill>
                  <a:schemeClr val="tx1"/>
                </a:solidFill>
              </a:defRPr>
            </a:lvl1pPr>
            <a:lvl2pPr marL="1600200" indent="0">
              <a:buNone/>
              <a:defRPr sz="7000">
                <a:solidFill>
                  <a:schemeClr val="tx1">
                    <a:tint val="75000"/>
                  </a:schemeClr>
                </a:solidFill>
              </a:defRPr>
            </a:lvl2pPr>
            <a:lvl3pPr marL="3200400" indent="0">
              <a:buNone/>
              <a:defRPr sz="6300">
                <a:solidFill>
                  <a:schemeClr val="tx1">
                    <a:tint val="75000"/>
                  </a:schemeClr>
                </a:solidFill>
              </a:defRPr>
            </a:lvl3pPr>
            <a:lvl4pPr marL="4800600" indent="0">
              <a:buNone/>
              <a:defRPr sz="5600">
                <a:solidFill>
                  <a:schemeClr val="tx1">
                    <a:tint val="75000"/>
                  </a:schemeClr>
                </a:solidFill>
              </a:defRPr>
            </a:lvl4pPr>
            <a:lvl5pPr marL="6400800" indent="0">
              <a:buNone/>
              <a:defRPr sz="5600">
                <a:solidFill>
                  <a:schemeClr val="tx1">
                    <a:tint val="75000"/>
                  </a:schemeClr>
                </a:solidFill>
              </a:defRPr>
            </a:lvl5pPr>
            <a:lvl6pPr marL="8001000" indent="0">
              <a:buNone/>
              <a:defRPr sz="5600">
                <a:solidFill>
                  <a:schemeClr val="tx1">
                    <a:tint val="75000"/>
                  </a:schemeClr>
                </a:solidFill>
              </a:defRPr>
            </a:lvl6pPr>
            <a:lvl7pPr marL="9601200" indent="0">
              <a:buNone/>
              <a:defRPr sz="5600">
                <a:solidFill>
                  <a:schemeClr val="tx1">
                    <a:tint val="75000"/>
                  </a:schemeClr>
                </a:solidFill>
              </a:defRPr>
            </a:lvl7pPr>
            <a:lvl8pPr marL="11201400" indent="0">
              <a:buNone/>
              <a:defRPr sz="5600">
                <a:solidFill>
                  <a:schemeClr val="tx1">
                    <a:tint val="75000"/>
                  </a:schemeClr>
                </a:solidFill>
              </a:defRPr>
            </a:lvl8pPr>
            <a:lvl9pPr marL="12801600" indent="0">
              <a:buNone/>
              <a:defRPr sz="5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15/07/2019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93393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5" y="13631334"/>
            <a:ext cx="13601700" cy="324899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202025" y="13631334"/>
            <a:ext cx="13601700" cy="324899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15/07/2019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416769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4443" y="2726278"/>
            <a:ext cx="27603450" cy="98975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4447" y="12552684"/>
            <a:ext cx="13539190" cy="6151876"/>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Edit Master text styles</a:t>
            </a:r>
          </a:p>
        </p:txBody>
      </p:sp>
      <p:sp>
        <p:nvSpPr>
          <p:cNvPr id="4" name="Content Placeholder 3"/>
          <p:cNvSpPr>
            <a:spLocks noGrp="1"/>
          </p:cNvSpPr>
          <p:nvPr>
            <p:ph sz="half" idx="2"/>
          </p:nvPr>
        </p:nvSpPr>
        <p:spPr>
          <a:xfrm>
            <a:off x="2204447" y="18704560"/>
            <a:ext cx="13539190" cy="275115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202027" y="12552684"/>
            <a:ext cx="13605869" cy="6151876"/>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Edit Master text styles</a:t>
            </a:r>
          </a:p>
        </p:txBody>
      </p:sp>
      <p:sp>
        <p:nvSpPr>
          <p:cNvPr id="6" name="Content Placeholder 5"/>
          <p:cNvSpPr>
            <a:spLocks noGrp="1"/>
          </p:cNvSpPr>
          <p:nvPr>
            <p:ph sz="quarter" idx="4"/>
          </p:nvPr>
        </p:nvSpPr>
        <p:spPr>
          <a:xfrm>
            <a:off x="16202027" y="18704560"/>
            <a:ext cx="13605869" cy="275115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15/07/2019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32253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15/07/2019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36372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15/07/2019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37653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444" y="3413760"/>
            <a:ext cx="10322123" cy="11948160"/>
          </a:xfrm>
        </p:spPr>
        <p:txBody>
          <a:bodyPr anchor="b"/>
          <a:lstStyle>
            <a:lvl1pPr>
              <a:defRPr sz="11200"/>
            </a:lvl1pPr>
          </a:lstStyle>
          <a:p>
            <a:r>
              <a:rPr lang="en-US"/>
              <a:t>Click to edit Master title style</a:t>
            </a:r>
            <a:endParaRPr lang="en-US" dirty="0"/>
          </a:p>
        </p:txBody>
      </p:sp>
      <p:sp>
        <p:nvSpPr>
          <p:cNvPr id="3" name="Content Placeholder 2"/>
          <p:cNvSpPr>
            <a:spLocks noGrp="1"/>
          </p:cNvSpPr>
          <p:nvPr>
            <p:ph idx="1"/>
          </p:nvPr>
        </p:nvSpPr>
        <p:spPr>
          <a:xfrm>
            <a:off x="13605869" y="7372785"/>
            <a:ext cx="16202025" cy="36389733"/>
          </a:xfrm>
        </p:spPr>
        <p:txBody>
          <a:bodyPr/>
          <a:lstStyle>
            <a:lvl1pPr>
              <a:defRPr sz="11200"/>
            </a:lvl1pPr>
            <a:lvl2pPr>
              <a:defRPr sz="9800"/>
            </a:lvl2pPr>
            <a:lvl3pPr>
              <a:defRPr sz="8400"/>
            </a:lvl3pPr>
            <a:lvl4pPr>
              <a:defRPr sz="7000"/>
            </a:lvl4pPr>
            <a:lvl5pPr>
              <a:defRPr sz="7000"/>
            </a:lvl5pPr>
            <a:lvl6pPr>
              <a:defRPr sz="7000"/>
            </a:lvl6pPr>
            <a:lvl7pPr>
              <a:defRPr sz="7000"/>
            </a:lvl7pPr>
            <a:lvl8pPr>
              <a:defRPr sz="7000"/>
            </a:lvl8pPr>
            <a:lvl9pPr>
              <a:defRPr sz="7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04444" y="15361920"/>
            <a:ext cx="10322123" cy="28459857"/>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15/07/2019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40305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444" y="3413760"/>
            <a:ext cx="10322123" cy="11948160"/>
          </a:xfrm>
        </p:spPr>
        <p:txBody>
          <a:bodyPr anchor="b"/>
          <a:lstStyle>
            <a:lvl1pPr>
              <a:defRPr sz="11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05869" y="7372785"/>
            <a:ext cx="16202025" cy="36389733"/>
          </a:xfrm>
        </p:spPr>
        <p:txBody>
          <a:bodyPr anchor="t"/>
          <a:lstStyle>
            <a:lvl1pPr marL="0" indent="0">
              <a:buNone/>
              <a:defRPr sz="11200"/>
            </a:lvl1pPr>
            <a:lvl2pPr marL="1600200" indent="0">
              <a:buNone/>
              <a:defRPr sz="9800"/>
            </a:lvl2pPr>
            <a:lvl3pPr marL="3200400" indent="0">
              <a:buNone/>
              <a:defRPr sz="8400"/>
            </a:lvl3pPr>
            <a:lvl4pPr marL="4800600" indent="0">
              <a:buNone/>
              <a:defRPr sz="7000"/>
            </a:lvl4pPr>
            <a:lvl5pPr marL="6400800" indent="0">
              <a:buNone/>
              <a:defRPr sz="7000"/>
            </a:lvl5pPr>
            <a:lvl6pPr marL="8001000" indent="0">
              <a:buNone/>
              <a:defRPr sz="7000"/>
            </a:lvl6pPr>
            <a:lvl7pPr marL="9601200" indent="0">
              <a:buNone/>
              <a:defRPr sz="7000"/>
            </a:lvl7pPr>
            <a:lvl8pPr marL="11201400" indent="0">
              <a:buNone/>
              <a:defRPr sz="7000"/>
            </a:lvl8pPr>
            <a:lvl9pPr marL="12801600" indent="0">
              <a:buNone/>
              <a:defRPr sz="7000"/>
            </a:lvl9pPr>
          </a:lstStyle>
          <a:p>
            <a:r>
              <a:rPr lang="en-US"/>
              <a:t>Click icon to add picture</a:t>
            </a:r>
            <a:endParaRPr lang="en-US" dirty="0"/>
          </a:p>
        </p:txBody>
      </p:sp>
      <p:sp>
        <p:nvSpPr>
          <p:cNvPr id="4" name="Text Placeholder 3"/>
          <p:cNvSpPr>
            <a:spLocks noGrp="1"/>
          </p:cNvSpPr>
          <p:nvPr>
            <p:ph type="body" sz="half" idx="2"/>
          </p:nvPr>
        </p:nvSpPr>
        <p:spPr>
          <a:xfrm>
            <a:off x="2204444" y="15361920"/>
            <a:ext cx="10322123" cy="28459857"/>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15/07/2019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44524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0275" y="2726278"/>
            <a:ext cx="27603450" cy="98975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00275" y="13631334"/>
            <a:ext cx="27603450" cy="324899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00275" y="47460758"/>
            <a:ext cx="7200900" cy="2726267"/>
          </a:xfrm>
          <a:prstGeom prst="rect">
            <a:avLst/>
          </a:prstGeom>
        </p:spPr>
        <p:txBody>
          <a:bodyPr vert="horz" lIns="91440" tIns="45720" rIns="91440" bIns="45720" rtlCol="0" anchor="ctr"/>
          <a:lstStyle>
            <a:lvl1pPr algn="l">
              <a:defRPr sz="4200">
                <a:solidFill>
                  <a:schemeClr val="tx1">
                    <a:tint val="75000"/>
                  </a:schemeClr>
                </a:solidFill>
              </a:defRPr>
            </a:lvl1pPr>
          </a:lstStyle>
          <a:p>
            <a:fld id="{F5144DE8-AE3D-40A8-90B8-FB90AC599C3D}" type="datetimeFigureOut">
              <a:rPr lang="en-GB" smtClean="0"/>
              <a:t>15/07/2019</a:t>
            </a:fld>
            <a:endParaRPr lang="en-GB"/>
          </a:p>
        </p:txBody>
      </p:sp>
      <p:sp>
        <p:nvSpPr>
          <p:cNvPr id="5" name="Footer Placeholder 4"/>
          <p:cNvSpPr>
            <a:spLocks noGrp="1"/>
          </p:cNvSpPr>
          <p:nvPr>
            <p:ph type="ftr" sz="quarter" idx="3"/>
          </p:nvPr>
        </p:nvSpPr>
        <p:spPr>
          <a:xfrm>
            <a:off x="10601325" y="47460758"/>
            <a:ext cx="10801350" cy="2726267"/>
          </a:xfrm>
          <a:prstGeom prst="rect">
            <a:avLst/>
          </a:prstGeom>
        </p:spPr>
        <p:txBody>
          <a:bodyPr vert="horz" lIns="91440" tIns="45720" rIns="91440" bIns="45720" rtlCol="0" anchor="ctr"/>
          <a:lstStyle>
            <a:lvl1pPr algn="ctr">
              <a:defRPr sz="4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2602825" y="47460758"/>
            <a:ext cx="7200900" cy="2726267"/>
          </a:xfrm>
          <a:prstGeom prst="rect">
            <a:avLst/>
          </a:prstGeom>
        </p:spPr>
        <p:txBody>
          <a:bodyPr vert="horz" lIns="91440" tIns="45720" rIns="91440" bIns="45720" rtlCol="0" anchor="ctr"/>
          <a:lstStyle>
            <a:lvl1pPr algn="r">
              <a:defRPr sz="4200">
                <a:solidFill>
                  <a:schemeClr val="tx1">
                    <a:tint val="75000"/>
                  </a:schemeClr>
                </a:solidFill>
              </a:defRPr>
            </a:lvl1pPr>
          </a:lstStyle>
          <a:p>
            <a:fld id="{86EC4D90-E909-4F87-A3D0-77D3250A7A1C}" type="slidenum">
              <a:rPr lang="en-GB" smtClean="0"/>
              <a:t>‹#›</a:t>
            </a:fld>
            <a:endParaRPr lang="en-GB"/>
          </a:p>
        </p:txBody>
      </p:sp>
    </p:spTree>
    <p:extLst>
      <p:ext uri="{BB962C8B-B14F-4D97-AF65-F5344CB8AC3E}">
        <p14:creationId xmlns:p14="http://schemas.microsoft.com/office/powerpoint/2010/main" val="5741256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00400" rtl="0" eaLnBrk="1" latinLnBrk="0" hangingPunct="1">
        <a:lnSpc>
          <a:spcPct val="90000"/>
        </a:lnSpc>
        <a:spcBef>
          <a:spcPct val="0"/>
        </a:spcBef>
        <a:buNone/>
        <a:defRPr sz="15400" kern="1200">
          <a:solidFill>
            <a:schemeClr val="tx1"/>
          </a:solidFill>
          <a:latin typeface="+mj-lt"/>
          <a:ea typeface="+mj-ea"/>
          <a:cs typeface="+mj-cs"/>
        </a:defRPr>
      </a:lvl1pPr>
    </p:titleStyle>
    <p:bodyStyle>
      <a:lvl1pPr marL="800100" indent="-800100" algn="l" defTabSz="3200400" rtl="0" eaLnBrk="1" latinLnBrk="0" hangingPunct="1">
        <a:lnSpc>
          <a:spcPct val="90000"/>
        </a:lnSpc>
        <a:spcBef>
          <a:spcPts val="3500"/>
        </a:spcBef>
        <a:buFont typeface="Arial" panose="020B0604020202020204" pitchFamily="34" charset="0"/>
        <a:buChar char="•"/>
        <a:defRPr sz="9800" kern="1200">
          <a:solidFill>
            <a:schemeClr val="tx1"/>
          </a:solidFill>
          <a:latin typeface="+mn-lt"/>
          <a:ea typeface="+mn-ea"/>
          <a:cs typeface="+mn-cs"/>
        </a:defRPr>
      </a:lvl1pPr>
      <a:lvl2pPr marL="2400300" indent="-800100" algn="l" defTabSz="3200400" rtl="0" eaLnBrk="1" latinLnBrk="0" hangingPunct="1">
        <a:lnSpc>
          <a:spcPct val="90000"/>
        </a:lnSpc>
        <a:spcBef>
          <a:spcPts val="1750"/>
        </a:spcBef>
        <a:buFont typeface="Arial" panose="020B0604020202020204" pitchFamily="34" charset="0"/>
        <a:buChar char="•"/>
        <a:defRPr sz="8400" kern="1200">
          <a:solidFill>
            <a:schemeClr val="tx1"/>
          </a:solidFill>
          <a:latin typeface="+mn-lt"/>
          <a:ea typeface="+mn-ea"/>
          <a:cs typeface="+mn-cs"/>
        </a:defRPr>
      </a:lvl2pPr>
      <a:lvl3pPr marL="4000500" indent="-800100" algn="l" defTabSz="3200400" rtl="0" eaLnBrk="1" latinLnBrk="0" hangingPunct="1">
        <a:lnSpc>
          <a:spcPct val="90000"/>
        </a:lnSpc>
        <a:spcBef>
          <a:spcPts val="1750"/>
        </a:spcBef>
        <a:buFont typeface="Arial" panose="020B0604020202020204" pitchFamily="34" charset="0"/>
        <a:buChar char="•"/>
        <a:defRPr sz="7000" kern="1200">
          <a:solidFill>
            <a:schemeClr val="tx1"/>
          </a:solidFill>
          <a:latin typeface="+mn-lt"/>
          <a:ea typeface="+mn-ea"/>
          <a:cs typeface="+mn-cs"/>
        </a:defRPr>
      </a:lvl3pPr>
      <a:lvl4pPr marL="5600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4pPr>
      <a:lvl5pPr marL="72009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5pPr>
      <a:lvl6pPr marL="88011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6pPr>
      <a:lvl7pPr marL="104013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7pPr>
      <a:lvl8pPr marL="120015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8pPr>
      <a:lvl9pPr marL="13601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9pPr>
    </p:bodyStyle>
    <p:otherStyle>
      <a:defPPr>
        <a:defRPr lang="en-US"/>
      </a:defPPr>
      <a:lvl1pPr marL="0" algn="l" defTabSz="3200400" rtl="0" eaLnBrk="1" latinLnBrk="0" hangingPunct="1">
        <a:defRPr sz="6300" kern="1200">
          <a:solidFill>
            <a:schemeClr val="tx1"/>
          </a:solidFill>
          <a:latin typeface="+mn-lt"/>
          <a:ea typeface="+mn-ea"/>
          <a:cs typeface="+mn-cs"/>
        </a:defRPr>
      </a:lvl1pPr>
      <a:lvl2pPr marL="1600200" algn="l" defTabSz="3200400" rtl="0" eaLnBrk="1" latinLnBrk="0" hangingPunct="1">
        <a:defRPr sz="6300" kern="1200">
          <a:solidFill>
            <a:schemeClr val="tx1"/>
          </a:solidFill>
          <a:latin typeface="+mn-lt"/>
          <a:ea typeface="+mn-ea"/>
          <a:cs typeface="+mn-cs"/>
        </a:defRPr>
      </a:lvl2pPr>
      <a:lvl3pPr marL="3200400" algn="l" defTabSz="3200400" rtl="0" eaLnBrk="1" latinLnBrk="0" hangingPunct="1">
        <a:defRPr sz="6300" kern="1200">
          <a:solidFill>
            <a:schemeClr val="tx1"/>
          </a:solidFill>
          <a:latin typeface="+mn-lt"/>
          <a:ea typeface="+mn-ea"/>
          <a:cs typeface="+mn-cs"/>
        </a:defRPr>
      </a:lvl3pPr>
      <a:lvl4pPr marL="4800600" algn="l" defTabSz="3200400" rtl="0" eaLnBrk="1" latinLnBrk="0" hangingPunct="1">
        <a:defRPr sz="6300" kern="1200">
          <a:solidFill>
            <a:schemeClr val="tx1"/>
          </a:solidFill>
          <a:latin typeface="+mn-lt"/>
          <a:ea typeface="+mn-ea"/>
          <a:cs typeface="+mn-cs"/>
        </a:defRPr>
      </a:lvl4pPr>
      <a:lvl5pPr marL="6400800" algn="l" defTabSz="3200400" rtl="0" eaLnBrk="1" latinLnBrk="0" hangingPunct="1">
        <a:defRPr sz="6300" kern="1200">
          <a:solidFill>
            <a:schemeClr val="tx1"/>
          </a:solidFill>
          <a:latin typeface="+mn-lt"/>
          <a:ea typeface="+mn-ea"/>
          <a:cs typeface="+mn-cs"/>
        </a:defRPr>
      </a:lvl5pPr>
      <a:lvl6pPr marL="8001000" algn="l" defTabSz="3200400" rtl="0" eaLnBrk="1" latinLnBrk="0" hangingPunct="1">
        <a:defRPr sz="6300" kern="1200">
          <a:solidFill>
            <a:schemeClr val="tx1"/>
          </a:solidFill>
          <a:latin typeface="+mn-lt"/>
          <a:ea typeface="+mn-ea"/>
          <a:cs typeface="+mn-cs"/>
        </a:defRPr>
      </a:lvl6pPr>
      <a:lvl7pPr marL="9601200" algn="l" defTabSz="3200400" rtl="0" eaLnBrk="1" latinLnBrk="0" hangingPunct="1">
        <a:defRPr sz="6300" kern="1200">
          <a:solidFill>
            <a:schemeClr val="tx1"/>
          </a:solidFill>
          <a:latin typeface="+mn-lt"/>
          <a:ea typeface="+mn-ea"/>
          <a:cs typeface="+mn-cs"/>
        </a:defRPr>
      </a:lvl7pPr>
      <a:lvl8pPr marL="11201400" algn="l" defTabSz="3200400" rtl="0" eaLnBrk="1" latinLnBrk="0" hangingPunct="1">
        <a:defRPr sz="6300" kern="1200">
          <a:solidFill>
            <a:schemeClr val="tx1"/>
          </a:solidFill>
          <a:latin typeface="+mn-lt"/>
          <a:ea typeface="+mn-ea"/>
          <a:cs typeface="+mn-cs"/>
        </a:defRPr>
      </a:lvl8pPr>
      <a:lvl9pPr marL="12801600" algn="l" defTabSz="320040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JPG"/><Relationship Id="rId18" Type="http://schemas.openxmlformats.org/officeDocument/2006/relationships/image" Target="../media/image15.JPG"/><Relationship Id="rId3" Type="http://schemas.openxmlformats.org/officeDocument/2006/relationships/hyperlink" Target="http://www.singlestep.bg/" TargetMode="External"/><Relationship Id="rId21" Type="http://schemas.openxmlformats.org/officeDocument/2006/relationships/image" Target="../media/image18.JPG"/><Relationship Id="rId7" Type="http://schemas.openxmlformats.org/officeDocument/2006/relationships/image" Target="../media/image4.JPG"/><Relationship Id="rId12" Type="http://schemas.openxmlformats.org/officeDocument/2006/relationships/image" Target="../media/image9.JPG"/><Relationship Id="rId17" Type="http://schemas.openxmlformats.org/officeDocument/2006/relationships/image" Target="../media/image14.JPG"/><Relationship Id="rId25" Type="http://schemas.openxmlformats.org/officeDocument/2006/relationships/image" Target="../media/image22.png"/><Relationship Id="rId2" Type="http://schemas.openxmlformats.org/officeDocument/2006/relationships/image" Target="../media/image1.jpg"/><Relationship Id="rId16" Type="http://schemas.openxmlformats.org/officeDocument/2006/relationships/image" Target="../media/image13.JPG"/><Relationship Id="rId20"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JPG"/><Relationship Id="rId23" Type="http://schemas.openxmlformats.org/officeDocument/2006/relationships/image" Target="../media/image20.tiff"/><Relationship Id="rId10" Type="http://schemas.openxmlformats.org/officeDocument/2006/relationships/image" Target="../media/image7.JPG"/><Relationship Id="rId19" Type="http://schemas.openxmlformats.org/officeDocument/2006/relationships/image" Target="../media/image16.JPG"/><Relationship Id="rId4" Type="http://schemas.openxmlformats.org/officeDocument/2006/relationships/hyperlink" Target="mailto:Momchil@singlestep.bg" TargetMode="External"/><Relationship Id="rId9" Type="http://schemas.openxmlformats.org/officeDocument/2006/relationships/image" Target="../media/image6.JPG"/><Relationship Id="rId14" Type="http://schemas.openxmlformats.org/officeDocument/2006/relationships/image" Target="../media/image11.JPG"/><Relationship Id="rId22"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7" y="-47689"/>
            <a:ext cx="32050667" cy="5587877"/>
          </a:xfrm>
          <a:prstGeom prst="rect">
            <a:avLst/>
          </a:prstGeom>
        </p:spPr>
      </p:pic>
      <p:sp>
        <p:nvSpPr>
          <p:cNvPr id="5" name="Text Box 3"/>
          <p:cNvSpPr txBox="1">
            <a:spLocks noChangeArrowheads="1"/>
          </p:cNvSpPr>
          <p:nvPr/>
        </p:nvSpPr>
        <p:spPr bwMode="auto">
          <a:xfrm>
            <a:off x="1637550" y="5942631"/>
            <a:ext cx="13773607" cy="4091876"/>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pPr algn="just" defTabSz="888990" eaLnBrk="0" fontAlgn="base" hangingPunct="0">
              <a:spcBef>
                <a:spcPct val="0"/>
              </a:spcBef>
              <a:spcAft>
                <a:spcPct val="0"/>
              </a:spcAft>
            </a:pPr>
            <a:r>
              <a:rPr lang="en-US" altLang="en-US" sz="4667" b="1" dirty="0">
                <a:solidFill>
                  <a:srgbClr val="C00000"/>
                </a:solidFill>
                <a:latin typeface="Arial" panose="020B0604020202020204" pitchFamily="34" charset="0"/>
              </a:rPr>
              <a:t>Background</a:t>
            </a:r>
          </a:p>
          <a:p>
            <a:pPr algn="just" defTabSz="888990" eaLnBrk="0" fontAlgn="base" hangingPunct="0">
              <a:spcBef>
                <a:spcPct val="0"/>
              </a:spcBef>
              <a:spcAft>
                <a:spcPct val="0"/>
              </a:spcAft>
            </a:pPr>
            <a:r>
              <a:rPr lang="en-US" sz="2900" dirty="0"/>
              <a:t>HIV testing services in Bulgaria are largely institutionalized, presenting a barrier to MSM and trans people who don’t want to be associated with HIV testing due to stigma. The main hypothesis tested is that a large number of the target population don’t use protection and don’t regularly test for HIV. The objective of the research is to show that traditional methods are ineffective for these hard-to-reach communities and that home HIV testing marketed through </a:t>
            </a:r>
            <a:r>
              <a:rPr lang="en-US" sz="2900" dirty="0" err="1"/>
              <a:t>Grindr</a:t>
            </a:r>
            <a:r>
              <a:rPr lang="en-US" sz="2900" baseline="30000" dirty="0" err="1"/>
              <a:t>TM</a:t>
            </a:r>
            <a:r>
              <a:rPr lang="en-US" sz="2900" dirty="0"/>
              <a:t> might be the only viable alternative for the target group in Bulgaria.</a:t>
            </a:r>
            <a:endParaRPr lang="en-US" altLang="en-US" sz="2900" dirty="0">
              <a:latin typeface="Arial" panose="020B0604020202020204" pitchFamily="34" charset="0"/>
            </a:endParaRPr>
          </a:p>
        </p:txBody>
      </p:sp>
      <p:sp>
        <p:nvSpPr>
          <p:cNvPr id="6" name="Text Box 4"/>
          <p:cNvSpPr txBox="1">
            <a:spLocks noChangeArrowheads="1"/>
          </p:cNvSpPr>
          <p:nvPr/>
        </p:nvSpPr>
        <p:spPr bwMode="auto">
          <a:xfrm>
            <a:off x="16525038" y="5940028"/>
            <a:ext cx="14200582" cy="4241186"/>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pPr algn="just" defTabSz="888990" eaLnBrk="0" fontAlgn="base" hangingPunct="0">
              <a:spcBef>
                <a:spcPct val="0"/>
              </a:spcBef>
              <a:spcAft>
                <a:spcPct val="0"/>
              </a:spcAft>
            </a:pPr>
            <a:r>
              <a:rPr lang="en-US" altLang="en-US" sz="4667" b="1" dirty="0">
                <a:solidFill>
                  <a:srgbClr val="C00000"/>
                </a:solidFill>
                <a:latin typeface="Arial" panose="020B0604020202020204" pitchFamily="34" charset="0"/>
              </a:rPr>
              <a:t>Methods</a:t>
            </a:r>
          </a:p>
          <a:p>
            <a:pPr algn="just"/>
            <a:r>
              <a:rPr lang="en-US" sz="2900" dirty="0"/>
              <a:t>The methodology of the initiative included a combination of distributing 900 free at-home HIV tests, </a:t>
            </a:r>
            <a:r>
              <a:rPr lang="en-US" sz="2900" dirty="0" err="1"/>
              <a:t>Grindr</a:t>
            </a:r>
            <a:r>
              <a:rPr lang="en-US" sz="2900" baseline="30000" dirty="0" err="1"/>
              <a:t>TM</a:t>
            </a:r>
            <a:r>
              <a:rPr lang="en-US" sz="2900" dirty="0"/>
              <a:t>, and targeted online campaigns. The study was held for 2 months in October - November 2018 on a country level in Bulgaria (population of 7.1 mm), covering 1,574 MSM and trans people, age 16 to 62. The study population includes MSM and trans people (2.5%) of Bulgarian origin and 7% of minority background. Data collection was carried out through an online questionnaire. Pearson chi square test was applied (Fisher's exact test when applicable). P-values &lt; 0.05 were considered as significant.</a:t>
            </a:r>
          </a:p>
        </p:txBody>
      </p:sp>
      <p:sp>
        <p:nvSpPr>
          <p:cNvPr id="7" name="Text Box 5"/>
          <p:cNvSpPr txBox="1">
            <a:spLocks noChangeArrowheads="1"/>
          </p:cNvSpPr>
          <p:nvPr/>
        </p:nvSpPr>
        <p:spPr bwMode="auto">
          <a:xfrm>
            <a:off x="856204" y="144054"/>
            <a:ext cx="29935808" cy="2909315"/>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pPr algn="ctr" defTabSz="888990" eaLnBrk="0" fontAlgn="base" hangingPunct="0">
              <a:spcBef>
                <a:spcPct val="0"/>
              </a:spcBef>
              <a:spcAft>
                <a:spcPct val="0"/>
              </a:spcAft>
            </a:pPr>
            <a:r>
              <a:rPr lang="en-US" altLang="en-US" sz="6500" b="1" i="1" dirty="0">
                <a:solidFill>
                  <a:srgbClr val="C00000"/>
                </a:solidFill>
                <a:latin typeface="Arial" panose="020B0604020202020204" pitchFamily="34" charset="0"/>
              </a:rPr>
              <a:t>#endHIVbg</a:t>
            </a:r>
            <a:r>
              <a:rPr lang="en-US" altLang="en-US" sz="6500" b="1" dirty="0">
                <a:solidFill>
                  <a:srgbClr val="C00000"/>
                </a:solidFill>
                <a:latin typeface="Arial" panose="020B0604020202020204" pitchFamily="34" charset="0"/>
              </a:rPr>
              <a:t>: an Innovative National Campaign to Engage Hard-to-reach </a:t>
            </a:r>
            <a:endParaRPr lang="en-US" altLang="en-US" sz="6500" b="1" dirty="0" smtClean="0">
              <a:solidFill>
                <a:srgbClr val="C00000"/>
              </a:solidFill>
              <a:latin typeface="Arial" panose="020B0604020202020204" pitchFamily="34" charset="0"/>
            </a:endParaRPr>
          </a:p>
          <a:p>
            <a:pPr algn="ctr" defTabSz="888990" eaLnBrk="0" fontAlgn="base" hangingPunct="0">
              <a:spcBef>
                <a:spcPct val="0"/>
              </a:spcBef>
              <a:spcAft>
                <a:spcPct val="0"/>
              </a:spcAft>
            </a:pPr>
            <a:r>
              <a:rPr lang="en-US" altLang="en-US" sz="6500" b="1" dirty="0" smtClean="0">
                <a:solidFill>
                  <a:srgbClr val="C00000"/>
                </a:solidFill>
                <a:latin typeface="Arial" panose="020B0604020202020204" pitchFamily="34" charset="0"/>
              </a:rPr>
              <a:t>At-risk </a:t>
            </a:r>
            <a:r>
              <a:rPr lang="en-US" altLang="en-US" sz="6500" b="1" dirty="0">
                <a:solidFill>
                  <a:srgbClr val="C00000"/>
                </a:solidFill>
                <a:latin typeface="Arial" panose="020B0604020202020204" pitchFamily="34" charset="0"/>
              </a:rPr>
              <a:t>MSM and Trans People with a Confidential Rapid Oral Home </a:t>
            </a:r>
            <a:endParaRPr lang="en-US" altLang="en-US" sz="6500" b="1" dirty="0" smtClean="0">
              <a:solidFill>
                <a:srgbClr val="C00000"/>
              </a:solidFill>
              <a:latin typeface="Arial" panose="020B0604020202020204" pitchFamily="34" charset="0"/>
            </a:endParaRPr>
          </a:p>
          <a:p>
            <a:pPr algn="ctr" defTabSz="888990" eaLnBrk="0" fontAlgn="base" hangingPunct="0">
              <a:spcBef>
                <a:spcPct val="0"/>
              </a:spcBef>
              <a:spcAft>
                <a:spcPct val="0"/>
              </a:spcAft>
            </a:pPr>
            <a:r>
              <a:rPr lang="en-US" altLang="en-US" sz="6500" b="1" dirty="0" smtClean="0">
                <a:solidFill>
                  <a:srgbClr val="C00000"/>
                </a:solidFill>
                <a:latin typeface="Arial" panose="020B0604020202020204" pitchFamily="34" charset="0"/>
              </a:rPr>
              <a:t>HIV test, in </a:t>
            </a:r>
            <a:r>
              <a:rPr lang="en-US" altLang="en-US" sz="6500" b="1" dirty="0">
                <a:solidFill>
                  <a:srgbClr val="C00000"/>
                </a:solidFill>
                <a:latin typeface="Arial" panose="020B0604020202020204" pitchFamily="34" charset="0"/>
              </a:rPr>
              <a:t>partnership with </a:t>
            </a:r>
            <a:r>
              <a:rPr lang="en-US" altLang="en-US" sz="6500" b="1" dirty="0" err="1">
                <a:solidFill>
                  <a:srgbClr val="C00000"/>
                </a:solidFill>
                <a:latin typeface="Arial" panose="020B0604020202020204" pitchFamily="34" charset="0"/>
              </a:rPr>
              <a:t>Grindr</a:t>
            </a:r>
            <a:r>
              <a:rPr lang="en-US" altLang="en-US" sz="6500" b="1" baseline="30000" dirty="0" err="1">
                <a:solidFill>
                  <a:srgbClr val="C00000"/>
                </a:solidFill>
                <a:latin typeface="Arial" panose="020B0604020202020204" pitchFamily="34" charset="0"/>
              </a:rPr>
              <a:t>TM</a:t>
            </a:r>
            <a:endParaRPr lang="en-US" altLang="en-US" sz="6500" baseline="30000" dirty="0">
              <a:solidFill>
                <a:srgbClr val="C00000"/>
              </a:solidFill>
              <a:latin typeface="Arial" panose="020B0604020202020204" pitchFamily="34" charset="0"/>
            </a:endParaRPr>
          </a:p>
        </p:txBody>
      </p:sp>
      <p:sp>
        <p:nvSpPr>
          <p:cNvPr id="9" name="Text Box 7"/>
          <p:cNvSpPr txBox="1">
            <a:spLocks noChangeArrowheads="1"/>
          </p:cNvSpPr>
          <p:nvPr/>
        </p:nvSpPr>
        <p:spPr bwMode="auto">
          <a:xfrm>
            <a:off x="7364578" y="3429770"/>
            <a:ext cx="17385791" cy="185300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pPr algn="ctr" defTabSz="888990" eaLnBrk="0" fontAlgn="base" hangingPunct="0">
              <a:spcBef>
                <a:spcPct val="0"/>
              </a:spcBef>
              <a:spcAft>
                <a:spcPct val="0"/>
              </a:spcAft>
            </a:pPr>
            <a:r>
              <a:rPr lang="en-US" altLang="en-US" sz="3890" dirty="0">
                <a:solidFill>
                  <a:srgbClr val="C00000"/>
                </a:solidFill>
                <a:latin typeface="Arial" panose="020B0604020202020204" pitchFamily="34" charset="0"/>
              </a:rPr>
              <a:t>Momchil Baev, Emilia </a:t>
            </a:r>
            <a:r>
              <a:rPr lang="en-US" altLang="en-US" sz="3890" dirty="0" err="1">
                <a:solidFill>
                  <a:srgbClr val="C00000"/>
                </a:solidFill>
                <a:latin typeface="Arial" panose="020B0604020202020204" pitchFamily="34" charset="0"/>
              </a:rPr>
              <a:t>Naseva</a:t>
            </a:r>
            <a:r>
              <a:rPr lang="en-US" altLang="en-US" sz="3890" dirty="0">
                <a:solidFill>
                  <a:srgbClr val="C00000"/>
                </a:solidFill>
                <a:latin typeface="Arial" panose="020B0604020202020204" pitchFamily="34" charset="0"/>
              </a:rPr>
              <a:t>, Ivan </a:t>
            </a:r>
            <a:r>
              <a:rPr lang="en-US" altLang="en-US" sz="3890" dirty="0" err="1">
                <a:solidFill>
                  <a:srgbClr val="C00000"/>
                </a:solidFill>
                <a:latin typeface="Arial" panose="020B0604020202020204" pitchFamily="34" charset="0"/>
              </a:rPr>
              <a:t>Dimov</a:t>
            </a:r>
            <a:r>
              <a:rPr lang="en-US" altLang="en-US" sz="3890" dirty="0">
                <a:solidFill>
                  <a:srgbClr val="C00000"/>
                </a:solidFill>
                <a:latin typeface="Arial" panose="020B0604020202020204" pitchFamily="34" charset="0"/>
              </a:rPr>
              <a:t>, Emmett Patterson</a:t>
            </a:r>
          </a:p>
          <a:p>
            <a:pPr algn="ctr" defTabSz="888990" eaLnBrk="0" fontAlgn="base" hangingPunct="0">
              <a:spcBef>
                <a:spcPct val="0"/>
              </a:spcBef>
              <a:spcAft>
                <a:spcPct val="0"/>
              </a:spcAft>
            </a:pPr>
            <a:r>
              <a:rPr lang="en-US" altLang="en-US" sz="3890" dirty="0">
                <a:solidFill>
                  <a:srgbClr val="C00000"/>
                </a:solidFill>
                <a:latin typeface="Arial" panose="020B0604020202020204" pitchFamily="34" charset="0"/>
              </a:rPr>
              <a:t>Single Step Foundation, Medical University of Sofia, Grindr for Equality</a:t>
            </a:r>
          </a:p>
          <a:p>
            <a:pPr algn="ctr" defTabSz="888990" eaLnBrk="0" fontAlgn="base" hangingPunct="0">
              <a:spcBef>
                <a:spcPct val="0"/>
              </a:spcBef>
              <a:spcAft>
                <a:spcPct val="0"/>
              </a:spcAft>
            </a:pPr>
            <a:r>
              <a:rPr lang="en-US" altLang="en-US" sz="3890" dirty="0">
                <a:solidFill>
                  <a:srgbClr val="C00000"/>
                </a:solidFill>
                <a:latin typeface="Arial" panose="020B0604020202020204" pitchFamily="34" charset="0"/>
                <a:hlinkClick r:id="rId3"/>
              </a:rPr>
              <a:t>www.singlestep.bg</a:t>
            </a:r>
            <a:r>
              <a:rPr lang="en-US" altLang="en-US" sz="3890" dirty="0">
                <a:solidFill>
                  <a:srgbClr val="C00000"/>
                </a:solidFill>
                <a:latin typeface="Arial" panose="020B0604020202020204" pitchFamily="34" charset="0"/>
              </a:rPr>
              <a:t> </a:t>
            </a:r>
            <a:r>
              <a:rPr lang="en-US" altLang="en-US" sz="3890" dirty="0" smtClean="0">
                <a:solidFill>
                  <a:srgbClr val="C00000"/>
                </a:solidFill>
                <a:latin typeface="Arial" panose="020B0604020202020204" pitchFamily="34" charset="0"/>
              </a:rPr>
              <a:t>e-mail: </a:t>
            </a:r>
            <a:r>
              <a:rPr lang="en-US" altLang="en-US" sz="3890" dirty="0" smtClean="0">
                <a:solidFill>
                  <a:srgbClr val="C00000"/>
                </a:solidFill>
                <a:latin typeface="Arial" panose="020B0604020202020204" pitchFamily="34" charset="0"/>
                <a:hlinkClick r:id="rId4"/>
              </a:rPr>
              <a:t>Momchil@singlestep.bg</a:t>
            </a:r>
            <a:r>
              <a:rPr lang="en-US" altLang="en-US" sz="3890" dirty="0" smtClean="0">
                <a:solidFill>
                  <a:srgbClr val="C00000"/>
                </a:solidFill>
                <a:latin typeface="Arial" panose="020B0604020202020204" pitchFamily="34" charset="0"/>
              </a:rPr>
              <a:t> </a:t>
            </a:r>
            <a:endParaRPr lang="en-US" altLang="en-US" sz="3890" dirty="0">
              <a:solidFill>
                <a:srgbClr val="C00000"/>
              </a:solidFill>
              <a:latin typeface="Arial" panose="020B0604020202020204" pitchFamily="34" charset="0"/>
            </a:endParaRPr>
          </a:p>
        </p:txBody>
      </p:sp>
      <p:sp>
        <p:nvSpPr>
          <p:cNvPr id="10" name="Rectangle 8"/>
          <p:cNvSpPr>
            <a:spLocks noChangeArrowheads="1"/>
          </p:cNvSpPr>
          <p:nvPr/>
        </p:nvSpPr>
        <p:spPr bwMode="auto">
          <a:xfrm>
            <a:off x="1" y="48818865"/>
            <a:ext cx="32004000" cy="2376762"/>
          </a:xfrm>
          <a:prstGeom prst="rect">
            <a:avLst/>
          </a:prstGeom>
          <a:solidFill>
            <a:srgbClr val="E5DDD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endParaRPr lang="en-GB" sz="1750"/>
          </a:p>
        </p:txBody>
      </p:sp>
      <p:cxnSp>
        <p:nvCxnSpPr>
          <p:cNvPr id="1035" name="AutoShape 11"/>
          <p:cNvCxnSpPr>
            <a:cxnSpLocks noChangeShapeType="1"/>
          </p:cNvCxnSpPr>
          <p:nvPr/>
        </p:nvCxnSpPr>
        <p:spPr bwMode="auto">
          <a:xfrm>
            <a:off x="0" y="48818862"/>
            <a:ext cx="32004000"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61201"/>
            <a:ext cx="32003999" cy="223442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23343" y="48961201"/>
            <a:ext cx="12980657" cy="2536451"/>
          </a:xfrm>
          <a:prstGeom prst="rect">
            <a:avLst/>
          </a:prstGeom>
        </p:spPr>
      </p:pic>
      <p:sp>
        <p:nvSpPr>
          <p:cNvPr id="14" name="TextBox 13"/>
          <p:cNvSpPr txBox="1"/>
          <p:nvPr/>
        </p:nvSpPr>
        <p:spPr>
          <a:xfrm>
            <a:off x="690685" y="49483268"/>
            <a:ext cx="14120378" cy="1323439"/>
          </a:xfrm>
          <a:prstGeom prst="rect">
            <a:avLst/>
          </a:prstGeom>
          <a:noFill/>
        </p:spPr>
        <p:txBody>
          <a:bodyPr wrap="square" rtlCol="0">
            <a:spAutoFit/>
          </a:bodyPr>
          <a:lstStyle/>
          <a:p>
            <a:r>
              <a:rPr lang="en-GB" sz="4000" b="1" dirty="0">
                <a:solidFill>
                  <a:srgbClr val="C00000"/>
                </a:solidFill>
                <a:latin typeface="Franklin Gothic Book" panose="020B0503020102020204" pitchFamily="34" charset="0"/>
              </a:rPr>
              <a:t>PRESENTED AT THE 10TH IAS CONFERENCE ON HIV SCIENCE</a:t>
            </a:r>
            <a:br>
              <a:rPr lang="en-GB" sz="4000" b="1" dirty="0">
                <a:solidFill>
                  <a:srgbClr val="C00000"/>
                </a:solidFill>
                <a:latin typeface="Franklin Gothic Book" panose="020B0503020102020204" pitchFamily="34" charset="0"/>
              </a:rPr>
            </a:br>
            <a:r>
              <a:rPr lang="en-GB" sz="4000" b="1" dirty="0">
                <a:solidFill>
                  <a:srgbClr val="C00000"/>
                </a:solidFill>
                <a:latin typeface="Franklin Gothic Book" panose="020B0503020102020204" pitchFamily="34" charset="0"/>
              </a:rPr>
              <a:t>(IAS 2019) </a:t>
            </a:r>
            <a:r>
              <a:rPr lang="es-ES" sz="4000" b="1" dirty="0">
                <a:solidFill>
                  <a:srgbClr val="C00000"/>
                </a:solidFill>
                <a:latin typeface="Franklin Gothic Book" panose="020B0503020102020204" pitchFamily="34" charset="0"/>
              </a:rPr>
              <a:t>|</a:t>
            </a:r>
            <a:r>
              <a:rPr lang="en-GB" sz="4000" b="1" dirty="0">
                <a:solidFill>
                  <a:srgbClr val="C00000"/>
                </a:solidFill>
                <a:latin typeface="Franklin Gothic Book" panose="020B0503020102020204" pitchFamily="34" charset="0"/>
              </a:rPr>
              <a:t> </a:t>
            </a:r>
            <a:r>
              <a:rPr lang="es-ES" sz="4000" b="1" dirty="0">
                <a:solidFill>
                  <a:srgbClr val="C00000"/>
                </a:solidFill>
                <a:latin typeface="Franklin Gothic Book" panose="020B0503020102020204" pitchFamily="34" charset="0"/>
              </a:rPr>
              <a:t>MEXICO CITY, MEXICO | 21-24 JULY 2019</a:t>
            </a:r>
            <a:endParaRPr lang="en-GB" sz="4000" b="1" dirty="0">
              <a:solidFill>
                <a:srgbClr val="C00000"/>
              </a:solidFill>
              <a:latin typeface="Franklin Gothic Book" panose="020B0503020102020204" pitchFamily="34" charset="0"/>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53" y="1354013"/>
            <a:ext cx="7772416" cy="3657607"/>
          </a:xfrm>
          <a:prstGeom prst="rect">
            <a:avLst/>
          </a:prstGeom>
        </p:spPr>
      </p:pic>
      <p:sp>
        <p:nvSpPr>
          <p:cNvPr id="16" name="Text Box 3"/>
          <p:cNvSpPr txBox="1">
            <a:spLocks noChangeArrowheads="1"/>
          </p:cNvSpPr>
          <p:nvPr/>
        </p:nvSpPr>
        <p:spPr bwMode="auto">
          <a:xfrm>
            <a:off x="1637551" y="17841897"/>
            <a:ext cx="29088070" cy="1303874"/>
          </a:xfrm>
          <a:prstGeom prst="rect">
            <a:avLst/>
          </a:prstGeom>
          <a:solidFill>
            <a:srgbClr val="FFA3A3"/>
          </a:solidFill>
          <a:ln>
            <a:noFill/>
          </a:ln>
          <a:effectLst/>
          <a:extLst/>
        </p:spPr>
        <p:txBody>
          <a:bodyPr vert="horz" wrap="square" lIns="35560" tIns="35560" rIns="35560" bIns="35560" numCol="1" anchor="ctr" anchorCtr="0" compatLnSpc="1">
            <a:prstTxWarp prst="textNoShape">
              <a:avLst/>
            </a:prstTxWarp>
          </a:bodyPr>
          <a:lstStyle/>
          <a:p>
            <a:pPr algn="ctr" defTabSz="888990" eaLnBrk="0" fontAlgn="base" hangingPunct="0">
              <a:spcBef>
                <a:spcPct val="0"/>
              </a:spcBef>
              <a:spcAft>
                <a:spcPct val="0"/>
              </a:spcAft>
            </a:pPr>
            <a:r>
              <a:rPr lang="en-US" altLang="en-US" sz="4667" b="1" dirty="0">
                <a:solidFill>
                  <a:srgbClr val="C00000"/>
                </a:solidFill>
                <a:latin typeface="Arial" panose="020B0604020202020204" pitchFamily="34" charset="0"/>
              </a:rPr>
              <a:t>Results</a:t>
            </a:r>
          </a:p>
        </p:txBody>
      </p:sp>
      <p:sp>
        <p:nvSpPr>
          <p:cNvPr id="17" name="Text Box 3"/>
          <p:cNvSpPr txBox="1">
            <a:spLocks noChangeArrowheads="1"/>
          </p:cNvSpPr>
          <p:nvPr/>
        </p:nvSpPr>
        <p:spPr bwMode="auto">
          <a:xfrm>
            <a:off x="21523757" y="43880554"/>
            <a:ext cx="9328653" cy="3845485"/>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pPr algn="just"/>
            <a:r>
              <a:rPr lang="en-US" sz="2900" dirty="0">
                <a:latin typeface="Arial" panose="020B0604020202020204" pitchFamily="34" charset="0"/>
                <a:cs typeface="Arial" panose="020B0604020202020204" pitchFamily="34" charset="0"/>
              </a:rPr>
              <a:t>Men and trans people differ on the basis of a prior HIV test; among men, the portion of those who have never tested is 30.4% and among the other group the percentage is twice as large (71.8%). Men who tested in the last 12 months were 42.6%, while in the other group, only 17.9%. Every fourth man (27%) reported HIV testing more than 12 months ago, while among trans people this is the case for every tenth (10.3%)</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2010" y="20134142"/>
            <a:ext cx="9062980" cy="4569862"/>
          </a:xfrm>
          <a:prstGeom prst="rect">
            <a:avLst/>
          </a:prstGeom>
        </p:spPr>
      </p:pic>
      <p:sp>
        <p:nvSpPr>
          <p:cNvPr id="20" name="Text Box 3"/>
          <p:cNvSpPr txBox="1">
            <a:spLocks noChangeArrowheads="1"/>
          </p:cNvSpPr>
          <p:nvPr/>
        </p:nvSpPr>
        <p:spPr bwMode="auto">
          <a:xfrm>
            <a:off x="4556767" y="19512371"/>
            <a:ext cx="5278185" cy="108398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pPr algn="just" defTabSz="888990" eaLnBrk="0" fontAlgn="base" hangingPunct="0">
              <a:spcBef>
                <a:spcPct val="0"/>
              </a:spcBef>
              <a:spcAft>
                <a:spcPct val="0"/>
              </a:spcAft>
            </a:pPr>
            <a:r>
              <a:rPr lang="en-US" altLang="en-US" sz="2917" b="1" dirty="0">
                <a:solidFill>
                  <a:srgbClr val="000000"/>
                </a:solidFill>
                <a:latin typeface="Arial" panose="020B0604020202020204" pitchFamily="34" charset="0"/>
              </a:rPr>
              <a:t>What is your HIV status? </a:t>
            </a:r>
            <a:endParaRPr lang="en-US" altLang="en-US" sz="2917" b="1" dirty="0">
              <a:latin typeface="Arial" panose="020B0604020202020204" pitchFamily="34" charset="0"/>
            </a:endParaRPr>
          </a:p>
        </p:txBody>
      </p:sp>
      <p:sp>
        <p:nvSpPr>
          <p:cNvPr id="21" name="Text Box 3"/>
          <p:cNvSpPr txBox="1">
            <a:spLocks noChangeArrowheads="1"/>
          </p:cNvSpPr>
          <p:nvPr/>
        </p:nvSpPr>
        <p:spPr bwMode="auto">
          <a:xfrm>
            <a:off x="1982009" y="25441004"/>
            <a:ext cx="9062981" cy="269854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pPr algn="just"/>
            <a:r>
              <a:rPr lang="en-US" sz="2900" dirty="0">
                <a:latin typeface="Arial" panose="020B0604020202020204" pitchFamily="34" charset="0"/>
                <a:cs typeface="Arial" panose="020B0604020202020204" pitchFamily="34" charset="0"/>
              </a:rPr>
              <a:t>The HIV status self-declared by the participants before testing with the </a:t>
            </a:r>
            <a:r>
              <a:rPr lang="en-US" sz="2900" dirty="0" err="1">
                <a:latin typeface="Arial" panose="020B0604020202020204" pitchFamily="34" charset="0"/>
                <a:cs typeface="Arial" panose="020B0604020202020204" pitchFamily="34" charset="0"/>
              </a:rPr>
              <a:t>OraQuick</a:t>
            </a:r>
            <a:r>
              <a:rPr lang="en-US" sz="2900" dirty="0">
                <a:latin typeface="Arial" panose="020B0604020202020204" pitchFamily="34" charset="0"/>
                <a:cs typeface="Arial" panose="020B0604020202020204" pitchFamily="34" charset="0"/>
              </a:rPr>
              <a:t>® home kit is negative for half of them (47.1%), while the other half (52.9%) do not know it – either because they did not obtain a previous result or because they have never been tested.</a:t>
            </a:r>
          </a:p>
        </p:txBody>
      </p:sp>
      <p:sp>
        <p:nvSpPr>
          <p:cNvPr id="22" name="Text Box 3"/>
          <p:cNvSpPr txBox="1">
            <a:spLocks noChangeArrowheads="1"/>
          </p:cNvSpPr>
          <p:nvPr/>
        </p:nvSpPr>
        <p:spPr bwMode="auto">
          <a:xfrm>
            <a:off x="11381397" y="25441004"/>
            <a:ext cx="9241206" cy="303435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pPr algn="just" defTabSz="888990" eaLnBrk="0" fontAlgn="base" hangingPunct="0">
              <a:spcBef>
                <a:spcPct val="0"/>
              </a:spcBef>
              <a:spcAft>
                <a:spcPct val="0"/>
              </a:spcAft>
            </a:pPr>
            <a:r>
              <a:rPr lang="en-US" altLang="en-US" sz="2900" dirty="0">
                <a:solidFill>
                  <a:srgbClr val="000000"/>
                </a:solidFill>
                <a:latin typeface="Arial" panose="020B0604020202020204" pitchFamily="34" charset="0"/>
              </a:rPr>
              <a:t>The most preferred HIV testing method is a free home test, indicated by 61.4% of the participants. The second most preferred method is testing at a health center (24.5%), every tenth (10.0%) preferred a paid home test provided that a free </a:t>
            </a:r>
            <a:r>
              <a:rPr lang="en-US" altLang="en-US" sz="2900" dirty="0"/>
              <a:t>home</a:t>
            </a:r>
            <a:r>
              <a:rPr lang="en-US" altLang="en-US" sz="2900" dirty="0">
                <a:solidFill>
                  <a:srgbClr val="000000"/>
                </a:solidFill>
                <a:latin typeface="Arial" panose="020B0604020202020204" pitchFamily="34" charset="0"/>
              </a:rPr>
              <a:t> test option is not available, and 4.0% prefer a mobile lab.</a:t>
            </a:r>
            <a:endParaRPr lang="en-US" altLang="en-US" sz="2900" dirty="0">
              <a:latin typeface="Arial" panose="020B0604020202020204" pitchFamily="34" charset="0"/>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59389" y="20086016"/>
            <a:ext cx="8638674" cy="4786396"/>
          </a:xfrm>
          <a:prstGeom prst="rect">
            <a:avLst/>
          </a:prstGeom>
        </p:spPr>
      </p:pic>
      <p:sp>
        <p:nvSpPr>
          <p:cNvPr id="23" name="Text Box 3"/>
          <p:cNvSpPr txBox="1">
            <a:spLocks noChangeArrowheads="1"/>
          </p:cNvSpPr>
          <p:nvPr/>
        </p:nvSpPr>
        <p:spPr bwMode="auto">
          <a:xfrm>
            <a:off x="12409709" y="19472855"/>
            <a:ext cx="7555831" cy="108398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pPr algn="just" defTabSz="888990" eaLnBrk="0" fontAlgn="base" hangingPunct="0">
              <a:spcBef>
                <a:spcPct val="0"/>
              </a:spcBef>
              <a:spcAft>
                <a:spcPct val="0"/>
              </a:spcAft>
            </a:pPr>
            <a:r>
              <a:rPr lang="en-US" altLang="en-US" sz="2917" b="1" dirty="0">
                <a:solidFill>
                  <a:srgbClr val="000000"/>
                </a:solidFill>
                <a:latin typeface="Arial" panose="020B0604020202020204" pitchFamily="34" charset="0"/>
              </a:rPr>
              <a:t>Which method of HIV testing you prefer? </a:t>
            </a:r>
            <a:endParaRPr lang="en-US" altLang="en-US" sz="2917" b="1" dirty="0">
              <a:latin typeface="Arial" panose="020B0604020202020204" pitchFamily="34" charset="0"/>
            </a:endParaRPr>
          </a:p>
        </p:txBody>
      </p:sp>
      <p:sp>
        <p:nvSpPr>
          <p:cNvPr id="24" name="Text Box 3"/>
          <p:cNvSpPr txBox="1">
            <a:spLocks noChangeArrowheads="1"/>
          </p:cNvSpPr>
          <p:nvPr/>
        </p:nvSpPr>
        <p:spPr bwMode="auto">
          <a:xfrm>
            <a:off x="3068861" y="28459194"/>
            <a:ext cx="6889275" cy="108398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pPr algn="just" defTabSz="888990" eaLnBrk="0" fontAlgn="base" hangingPunct="0">
              <a:spcBef>
                <a:spcPct val="0"/>
              </a:spcBef>
              <a:spcAft>
                <a:spcPct val="0"/>
              </a:spcAft>
            </a:pPr>
            <a:r>
              <a:rPr lang="en-US" altLang="en-US" sz="2917" b="1" dirty="0">
                <a:solidFill>
                  <a:srgbClr val="000000"/>
                </a:solidFill>
                <a:latin typeface="Arial" panose="020B0604020202020204" pitchFamily="34" charset="0"/>
              </a:rPr>
              <a:t>HIV status and use of condom </a:t>
            </a:r>
            <a:endParaRPr lang="en-US" altLang="en-US" sz="2917" b="1" dirty="0">
              <a:latin typeface="Arial" panose="020B0604020202020204" pitchFamily="34" charset="0"/>
            </a:endParaRPr>
          </a:p>
        </p:txBody>
      </p:sp>
      <p:sp>
        <p:nvSpPr>
          <p:cNvPr id="25" name="Text Box 3"/>
          <p:cNvSpPr txBox="1">
            <a:spLocks noChangeArrowheads="1"/>
          </p:cNvSpPr>
          <p:nvPr/>
        </p:nvSpPr>
        <p:spPr bwMode="auto">
          <a:xfrm>
            <a:off x="1637550" y="34875346"/>
            <a:ext cx="9407439" cy="3969695"/>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pPr algn="just"/>
            <a:r>
              <a:rPr lang="en-US" sz="2900" dirty="0">
                <a:latin typeface="Arial" panose="020B0604020202020204" pitchFamily="34" charset="0"/>
                <a:cs typeface="Arial" panose="020B0604020202020204" pitchFamily="34" charset="0"/>
              </a:rPr>
              <a:t>Data shows that those who use a condom more often, more frequently reported that they do not use drugs, have tested for HIV more recently, and have a negative HIV status rather than unknown. Those who frequently or always use a condom, more often reported that they have tested for HIV at some point in their life (73.5%) vs the group who rarely or never use a condom (56.5% have tested for HIV at some point in their lives).</a:t>
            </a:r>
          </a:p>
        </p:txBody>
      </p:sp>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2009" y="28984864"/>
            <a:ext cx="4372137" cy="5675955"/>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54650" y="29049315"/>
            <a:ext cx="3008527" cy="5635568"/>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63177" y="31174360"/>
            <a:ext cx="1681813" cy="615664"/>
          </a:xfrm>
          <a:prstGeom prst="rect">
            <a:avLst/>
          </a:prstGeom>
        </p:spPr>
      </p:pic>
      <p:sp>
        <p:nvSpPr>
          <p:cNvPr id="32" name="Text Box 3"/>
          <p:cNvSpPr txBox="1">
            <a:spLocks noChangeArrowheads="1"/>
          </p:cNvSpPr>
          <p:nvPr/>
        </p:nvSpPr>
        <p:spPr bwMode="auto">
          <a:xfrm>
            <a:off x="21183154" y="25472606"/>
            <a:ext cx="9062981" cy="269854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pPr algn="just"/>
            <a:r>
              <a:rPr lang="en-US" sz="2900" dirty="0">
                <a:latin typeface="Arial" panose="020B0604020202020204" pitchFamily="34" charset="0"/>
                <a:cs typeface="Arial" panose="020B0604020202020204" pitchFamily="34" charset="0"/>
              </a:rPr>
              <a:t>More than 4/5 of the respondents (86.3%) declared that they did not use drugs, while slightly more than every tenth (11.4%) reported that they did so rarely and 2.3% did so often.</a:t>
            </a:r>
          </a:p>
        </p:txBody>
      </p:sp>
      <p:pic>
        <p:nvPicPr>
          <p:cNvPr id="31" name="Pictur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048383" y="20086015"/>
            <a:ext cx="8973610" cy="4989847"/>
          </a:xfrm>
          <a:prstGeom prst="rect">
            <a:avLst/>
          </a:prstGeom>
        </p:spPr>
      </p:pic>
      <p:sp>
        <p:nvSpPr>
          <p:cNvPr id="34" name="Text Box 3"/>
          <p:cNvSpPr txBox="1">
            <a:spLocks noChangeArrowheads="1"/>
          </p:cNvSpPr>
          <p:nvPr/>
        </p:nvSpPr>
        <p:spPr bwMode="auto">
          <a:xfrm>
            <a:off x="23476770" y="19491580"/>
            <a:ext cx="4475747" cy="108398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pPr algn="just" defTabSz="888990" eaLnBrk="0" fontAlgn="base" hangingPunct="0">
              <a:spcBef>
                <a:spcPct val="0"/>
              </a:spcBef>
              <a:spcAft>
                <a:spcPct val="0"/>
              </a:spcAft>
            </a:pPr>
            <a:r>
              <a:rPr lang="en-US" altLang="en-US" sz="2917" b="1" dirty="0">
                <a:solidFill>
                  <a:srgbClr val="000000"/>
                </a:solidFill>
                <a:latin typeface="Arial" panose="020B0604020202020204" pitchFamily="34" charset="0"/>
              </a:rPr>
              <a:t>Do you use drugs? </a:t>
            </a:r>
            <a:endParaRPr lang="en-US" altLang="en-US" sz="2917" b="1" dirty="0">
              <a:latin typeface="Arial" panose="020B0604020202020204" pitchFamily="34" charset="0"/>
            </a:endParaRPr>
          </a:p>
        </p:txBody>
      </p:sp>
      <p:pic>
        <p:nvPicPr>
          <p:cNvPr id="33" name="Picture 3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959389" y="29182754"/>
            <a:ext cx="9175151" cy="5047977"/>
          </a:xfrm>
          <a:prstGeom prst="rect">
            <a:avLst/>
          </a:prstGeom>
        </p:spPr>
      </p:pic>
      <p:sp>
        <p:nvSpPr>
          <p:cNvPr id="36" name="Text Box 3"/>
          <p:cNvSpPr txBox="1">
            <a:spLocks noChangeArrowheads="1"/>
          </p:cNvSpPr>
          <p:nvPr/>
        </p:nvSpPr>
        <p:spPr bwMode="auto">
          <a:xfrm>
            <a:off x="11758954" y="34938128"/>
            <a:ext cx="9206625" cy="269854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pPr algn="just"/>
            <a:r>
              <a:rPr lang="en-US" sz="2900" dirty="0">
                <a:latin typeface="Arial" panose="020B0604020202020204" pitchFamily="34" charset="0"/>
                <a:cs typeface="Arial" panose="020B0604020202020204" pitchFamily="34" charset="0"/>
              </a:rPr>
              <a:t>It is interesting to note when the respondents last tested for HIV. Every third (31.4%) has never tested, 26.6% tested more than a year ago, 14.5% – 6-12 months ago, 13.8% – during the last 6 months, 8.7% – in the last 3 months, and only 5.0% – during the last month.</a:t>
            </a:r>
          </a:p>
        </p:txBody>
      </p:sp>
      <p:sp>
        <p:nvSpPr>
          <p:cNvPr id="38" name="Text Box 3"/>
          <p:cNvSpPr txBox="1">
            <a:spLocks noChangeArrowheads="1"/>
          </p:cNvSpPr>
          <p:nvPr/>
        </p:nvSpPr>
        <p:spPr bwMode="auto">
          <a:xfrm>
            <a:off x="22860569" y="37454149"/>
            <a:ext cx="6889275" cy="108398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pPr algn="just" defTabSz="888990" eaLnBrk="0" fontAlgn="base" hangingPunct="0">
              <a:spcBef>
                <a:spcPct val="0"/>
              </a:spcBef>
              <a:spcAft>
                <a:spcPct val="0"/>
              </a:spcAft>
            </a:pPr>
            <a:r>
              <a:rPr lang="en-US" altLang="en-US" sz="2917" b="1" dirty="0">
                <a:solidFill>
                  <a:srgbClr val="000000"/>
                </a:solidFill>
                <a:latin typeface="Arial" panose="020B0604020202020204" pitchFamily="34" charset="0"/>
              </a:rPr>
              <a:t>Have you ever tested for HIV? </a:t>
            </a:r>
            <a:endParaRPr lang="en-US" altLang="en-US" sz="2917" b="1" dirty="0">
              <a:latin typeface="Arial" panose="020B0604020202020204" pitchFamily="34" charset="0"/>
            </a:endParaRPr>
          </a:p>
        </p:txBody>
      </p:sp>
      <p:pic>
        <p:nvPicPr>
          <p:cNvPr id="37" name="Picture 3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527036" y="29075392"/>
            <a:ext cx="8719099" cy="5078934"/>
          </a:xfrm>
          <a:prstGeom prst="rect">
            <a:avLst/>
          </a:prstGeom>
        </p:spPr>
      </p:pic>
      <p:sp>
        <p:nvSpPr>
          <p:cNvPr id="40" name="Text Box 3"/>
          <p:cNvSpPr txBox="1">
            <a:spLocks noChangeArrowheads="1"/>
          </p:cNvSpPr>
          <p:nvPr/>
        </p:nvSpPr>
        <p:spPr bwMode="auto">
          <a:xfrm>
            <a:off x="21406721" y="34938128"/>
            <a:ext cx="9206625" cy="269854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pPr algn="just"/>
            <a:r>
              <a:rPr lang="en-US" sz="2900" dirty="0">
                <a:latin typeface="Arial" panose="020B0604020202020204" pitchFamily="34" charset="0"/>
                <a:cs typeface="Arial" panose="020B0604020202020204" pitchFamily="34" charset="0"/>
              </a:rPr>
              <a:t>To the question “Do you use a condom when having sex?“, the majority of respondents (43.8%) responded with “often“; only 27.6% said they always do; every fifth (21.0%) rarely uses a condom and 7.7% never use a condom. </a:t>
            </a:r>
          </a:p>
        </p:txBody>
      </p:sp>
      <p:sp>
        <p:nvSpPr>
          <p:cNvPr id="41" name="Text Box 3"/>
          <p:cNvSpPr txBox="1">
            <a:spLocks noChangeArrowheads="1"/>
          </p:cNvSpPr>
          <p:nvPr/>
        </p:nvSpPr>
        <p:spPr bwMode="auto">
          <a:xfrm>
            <a:off x="22009239" y="28462231"/>
            <a:ext cx="7948459" cy="108398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pPr algn="just" defTabSz="888990" eaLnBrk="0" fontAlgn="base" hangingPunct="0">
              <a:spcBef>
                <a:spcPct val="0"/>
              </a:spcBef>
              <a:spcAft>
                <a:spcPct val="0"/>
              </a:spcAft>
            </a:pPr>
            <a:r>
              <a:rPr lang="en-US" altLang="en-US" sz="2917" b="1" dirty="0">
                <a:solidFill>
                  <a:srgbClr val="000000"/>
                </a:solidFill>
                <a:latin typeface="Arial" panose="020B0604020202020204" pitchFamily="34" charset="0"/>
              </a:rPr>
              <a:t>Do you use a condom when you have sex? </a:t>
            </a:r>
            <a:endParaRPr lang="en-US" altLang="en-US" sz="2917" b="1" dirty="0">
              <a:latin typeface="Arial" panose="020B0604020202020204" pitchFamily="34" charset="0"/>
            </a:endParaRPr>
          </a:p>
        </p:txBody>
      </p:sp>
      <p:pic>
        <p:nvPicPr>
          <p:cNvPr id="43" name="Picture 4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523758" y="38283426"/>
            <a:ext cx="8972550" cy="5114925"/>
          </a:xfrm>
          <a:prstGeom prst="rect">
            <a:avLst/>
          </a:prstGeom>
        </p:spPr>
      </p:pic>
      <p:sp>
        <p:nvSpPr>
          <p:cNvPr id="45" name="Text Box 3"/>
          <p:cNvSpPr txBox="1">
            <a:spLocks noChangeArrowheads="1"/>
          </p:cNvSpPr>
          <p:nvPr/>
        </p:nvSpPr>
        <p:spPr bwMode="auto">
          <a:xfrm>
            <a:off x="12986488" y="28706075"/>
            <a:ext cx="6889275" cy="108398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5560" tIns="35560" rIns="35560" bIns="35560" numCol="1" anchor="t" anchorCtr="0" compatLnSpc="1">
            <a:prstTxWarp prst="textNoShape">
              <a:avLst/>
            </a:prstTxWarp>
          </a:bodyPr>
          <a:lstStyle/>
          <a:p>
            <a:pPr algn="just" defTabSz="888990" eaLnBrk="0" fontAlgn="base" hangingPunct="0">
              <a:spcBef>
                <a:spcPct val="0"/>
              </a:spcBef>
              <a:spcAft>
                <a:spcPct val="0"/>
              </a:spcAft>
            </a:pPr>
            <a:r>
              <a:rPr lang="en-US" altLang="en-US" sz="2917" b="1" dirty="0">
                <a:solidFill>
                  <a:srgbClr val="000000"/>
                </a:solidFill>
                <a:latin typeface="Arial" panose="020B0604020202020204" pitchFamily="34" charset="0"/>
              </a:rPr>
              <a:t>When did you last test for HIV? </a:t>
            </a:r>
            <a:endParaRPr lang="en-US" altLang="en-US" sz="2917" b="1" dirty="0">
              <a:latin typeface="Arial" panose="020B0604020202020204" pitchFamily="34" charset="0"/>
            </a:endParaRPr>
          </a:p>
        </p:txBody>
      </p:sp>
      <p:pic>
        <p:nvPicPr>
          <p:cNvPr id="44" name="Picture 4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31687" y="10349113"/>
            <a:ext cx="9676731" cy="6421195"/>
          </a:xfrm>
          <a:prstGeom prst="rect">
            <a:avLst/>
          </a:prstGeom>
        </p:spPr>
      </p:pic>
      <p:sp>
        <p:nvSpPr>
          <p:cNvPr id="48" name="Rounded Rectangle 47"/>
          <p:cNvSpPr/>
          <p:nvPr/>
        </p:nvSpPr>
        <p:spPr>
          <a:xfrm>
            <a:off x="11502758" y="10265225"/>
            <a:ext cx="9473436" cy="7008080"/>
          </a:xfrm>
          <a:prstGeom prst="roundRect">
            <a:avLst/>
          </a:prstGeom>
          <a:solidFill>
            <a:srgbClr val="FFB7B7"/>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dirty="0">
                <a:latin typeface="Arial" panose="020B0604020202020204" pitchFamily="34" charset="0"/>
                <a:cs typeface="Arial" panose="020B0604020202020204" pitchFamily="34" charset="0"/>
              </a:rPr>
              <a:t>The HIV testing campaign and the accompanying survey hosted on Single Step’s website, were promoted entirely online using advertisement through digital marketing channels (Grindr, Facebook, Instagram). An essential part was the partnership with Grindr, the world’s largest social networking app for MSM, gay, bi, trans and queer people), with its thousands of active monthly users in Bulgaria. Over the course of the campaign, Single Step placed full screen notifications that would appear when users opened the Grindr app, as well as direct inbox messages within the app to all Grindr users in the country. Users were then prompted to order an HIV home test online by clicking on a button which led them to the Single Step website.</a:t>
            </a:r>
          </a:p>
        </p:txBody>
      </p:sp>
      <p:sp>
        <p:nvSpPr>
          <p:cNvPr id="50" name="Rounded Rectangle 49"/>
          <p:cNvSpPr/>
          <p:nvPr/>
        </p:nvSpPr>
        <p:spPr>
          <a:xfrm>
            <a:off x="21252184" y="10197661"/>
            <a:ext cx="9473436" cy="7008080"/>
          </a:xfrm>
          <a:prstGeom prst="roundRect">
            <a:avLst/>
          </a:prstGeom>
          <a:solidFill>
            <a:srgbClr val="69C3A7"/>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900" dirty="0">
                <a:latin typeface="Arial" panose="020B0604020202020204" pitchFamily="34" charset="0"/>
                <a:cs typeface="Arial" panose="020B0604020202020204" pitchFamily="34" charset="0"/>
              </a:rPr>
              <a:t>Before ordering the home test, users had to first fill out a short eligibility assessment (to verify that they were 16+, had had sex with a man in the prior 12 months, that they were either HIV negative or did not know their status), then continued onto an online survey of 14 questions. After filling out the questionnaire on Single Step’s website, users could place an order for the test free of charge. </a:t>
            </a:r>
          </a:p>
          <a:p>
            <a:pPr algn="just"/>
            <a:endParaRPr lang="en-US" sz="2900" dirty="0">
              <a:latin typeface="Arial" panose="020B0604020202020204" pitchFamily="34" charset="0"/>
              <a:cs typeface="Arial" panose="020B0604020202020204" pitchFamily="34" charset="0"/>
            </a:endParaRPr>
          </a:p>
          <a:p>
            <a:pPr algn="just"/>
            <a:r>
              <a:rPr lang="en-US" sz="2900" dirty="0">
                <a:latin typeface="Arial" panose="020B0604020202020204" pitchFamily="34" charset="0"/>
                <a:cs typeface="Arial" panose="020B0604020202020204" pitchFamily="34" charset="0"/>
              </a:rPr>
              <a:t>A video was produced featuring members of our community and was used on social media platforms to promote the #endHIVbg pilot project.</a:t>
            </a:r>
          </a:p>
        </p:txBody>
      </p:sp>
      <p:pic>
        <p:nvPicPr>
          <p:cNvPr id="60" name="Picture 5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01021" y="40313264"/>
            <a:ext cx="931466" cy="963041"/>
          </a:xfrm>
          <a:prstGeom prst="rect">
            <a:avLst/>
          </a:prstGeom>
        </p:spPr>
      </p:pic>
      <p:sp>
        <p:nvSpPr>
          <p:cNvPr id="63" name="Text Box 3"/>
          <p:cNvSpPr txBox="1">
            <a:spLocks noChangeArrowheads="1"/>
          </p:cNvSpPr>
          <p:nvPr/>
        </p:nvSpPr>
        <p:spPr bwMode="auto">
          <a:xfrm>
            <a:off x="1637550" y="38780634"/>
            <a:ext cx="19328029" cy="1046411"/>
          </a:xfrm>
          <a:prstGeom prst="rect">
            <a:avLst/>
          </a:prstGeom>
          <a:solidFill>
            <a:srgbClr val="FFA3A3"/>
          </a:solidFill>
          <a:ln>
            <a:noFill/>
          </a:ln>
          <a:effectLst/>
          <a:extLst/>
        </p:spPr>
        <p:txBody>
          <a:bodyPr vert="horz" wrap="square" lIns="35560" tIns="35560" rIns="35560" bIns="35560" numCol="1" anchor="t" anchorCtr="0" compatLnSpc="1">
            <a:prstTxWarp prst="textNoShape">
              <a:avLst/>
            </a:prstTxWarp>
          </a:bodyPr>
          <a:lstStyle/>
          <a:p>
            <a:pPr algn="ctr" defTabSz="888990" eaLnBrk="0" fontAlgn="base" hangingPunct="0">
              <a:spcBef>
                <a:spcPct val="0"/>
              </a:spcBef>
              <a:spcAft>
                <a:spcPct val="0"/>
              </a:spcAft>
            </a:pPr>
            <a:r>
              <a:rPr lang="en-US" altLang="en-US" sz="4667" b="1" dirty="0">
                <a:solidFill>
                  <a:srgbClr val="C00000"/>
                </a:solidFill>
                <a:latin typeface="Arial" panose="020B0604020202020204" pitchFamily="34" charset="0"/>
              </a:rPr>
              <a:t>CONCLUSIONS</a:t>
            </a:r>
          </a:p>
        </p:txBody>
      </p:sp>
      <p:pic>
        <p:nvPicPr>
          <p:cNvPr id="61" name="Picture 6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01021" y="41799770"/>
            <a:ext cx="931466" cy="931466"/>
          </a:xfrm>
          <a:prstGeom prst="rect">
            <a:avLst/>
          </a:prstGeom>
        </p:spPr>
      </p:pic>
      <p:pic>
        <p:nvPicPr>
          <p:cNvPr id="1024" name="Picture 102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01021" y="43392080"/>
            <a:ext cx="931466" cy="901419"/>
          </a:xfrm>
          <a:prstGeom prst="rect">
            <a:avLst/>
          </a:prstGeom>
        </p:spPr>
      </p:pic>
      <p:pic>
        <p:nvPicPr>
          <p:cNvPr id="1025" name="Picture 102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01021" y="44717765"/>
            <a:ext cx="931466" cy="931466"/>
          </a:xfrm>
          <a:prstGeom prst="rect">
            <a:avLst/>
          </a:prstGeom>
        </p:spPr>
      </p:pic>
      <p:pic>
        <p:nvPicPr>
          <p:cNvPr id="1026" name="Picture 102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85675" y="46089525"/>
            <a:ext cx="946811" cy="916269"/>
          </a:xfrm>
          <a:prstGeom prst="rect">
            <a:avLst/>
          </a:prstGeom>
        </p:spPr>
      </p:pic>
      <p:pic>
        <p:nvPicPr>
          <p:cNvPr id="1027" name="Picture 102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720070" y="47415201"/>
            <a:ext cx="912415" cy="882001"/>
          </a:xfrm>
          <a:prstGeom prst="rect">
            <a:avLst/>
          </a:prstGeom>
        </p:spPr>
      </p:pic>
      <p:sp>
        <p:nvSpPr>
          <p:cNvPr id="1028" name="Rectangle 1027"/>
          <p:cNvSpPr/>
          <p:nvPr/>
        </p:nvSpPr>
        <p:spPr>
          <a:xfrm>
            <a:off x="3068860" y="40270167"/>
            <a:ext cx="17907333" cy="1077218"/>
          </a:xfrm>
          <a:prstGeom prst="rect">
            <a:avLst/>
          </a:prstGeom>
        </p:spPr>
        <p:txBody>
          <a:bodyPr wrap="square">
            <a:spAutoFit/>
          </a:bodyPr>
          <a:lstStyle/>
          <a:p>
            <a:pPr algn="just"/>
            <a:r>
              <a:rPr lang="en-US" sz="3200" dirty="0">
                <a:latin typeface="Arial" panose="020B0604020202020204" pitchFamily="34" charset="0"/>
                <a:cs typeface="Arial" panose="020B0604020202020204" pitchFamily="34" charset="0"/>
              </a:rPr>
              <a:t>Screening and testing services outside of Sofia are inaccessible as evidenced by the number of people who have never or rarely tested for HIV, STIs and Hepatitis.</a:t>
            </a:r>
            <a:endParaRPr lang="en-GB" sz="3200" dirty="0">
              <a:latin typeface="Arial" panose="020B0604020202020204" pitchFamily="34" charset="0"/>
              <a:cs typeface="Arial" panose="020B0604020202020204" pitchFamily="34" charset="0"/>
            </a:endParaRPr>
          </a:p>
        </p:txBody>
      </p:sp>
      <p:sp>
        <p:nvSpPr>
          <p:cNvPr id="1029" name="Rectangle 1028"/>
          <p:cNvSpPr/>
          <p:nvPr/>
        </p:nvSpPr>
        <p:spPr>
          <a:xfrm>
            <a:off x="3118477" y="41663877"/>
            <a:ext cx="17847102" cy="1569660"/>
          </a:xfrm>
          <a:prstGeom prst="rect">
            <a:avLst/>
          </a:prstGeom>
        </p:spPr>
        <p:txBody>
          <a:bodyPr wrap="square">
            <a:spAutoFit/>
          </a:bodyPr>
          <a:lstStyle/>
          <a:p>
            <a:pPr algn="just"/>
            <a:r>
              <a:rPr lang="en-GB" sz="3200" dirty="0">
                <a:latin typeface="Arial" panose="020B0604020202020204" pitchFamily="34" charset="0"/>
                <a:cs typeface="Arial" panose="020B0604020202020204" pitchFamily="34" charset="0"/>
              </a:rPr>
              <a:t>A large proportion of sexually active MSM at risk of HIV do not regularly test. </a:t>
            </a:r>
            <a:r>
              <a:rPr lang="en-US" sz="3200" dirty="0">
                <a:latin typeface="Arial" panose="020B0604020202020204" pitchFamily="34" charset="0"/>
                <a:cs typeface="Arial" panose="020B0604020202020204" pitchFamily="34" charset="0"/>
              </a:rPr>
              <a:t>Condoms are not popular among many fractions within the MSM community, thus innovative methods of prevention, such as </a:t>
            </a:r>
            <a:r>
              <a:rPr lang="en-US" sz="3200" dirty="0" err="1">
                <a:latin typeface="Arial" panose="020B0604020202020204" pitchFamily="34" charset="0"/>
                <a:cs typeface="Arial" panose="020B0604020202020204" pitchFamily="34" charset="0"/>
              </a:rPr>
              <a:t>PrEP.</a:t>
            </a:r>
            <a:endParaRPr lang="en-GB" sz="3200" dirty="0">
              <a:latin typeface="Arial" panose="020B0604020202020204" pitchFamily="34" charset="0"/>
              <a:cs typeface="Arial" panose="020B0604020202020204" pitchFamily="34" charset="0"/>
            </a:endParaRPr>
          </a:p>
        </p:txBody>
      </p:sp>
      <p:sp>
        <p:nvSpPr>
          <p:cNvPr id="71" name="Rectangle 70"/>
          <p:cNvSpPr/>
          <p:nvPr/>
        </p:nvSpPr>
        <p:spPr>
          <a:xfrm>
            <a:off x="3068860" y="43466659"/>
            <a:ext cx="12194942" cy="1077218"/>
          </a:xfrm>
          <a:prstGeom prst="rect">
            <a:avLst/>
          </a:prstGeom>
        </p:spPr>
        <p:txBody>
          <a:bodyPr wrap="square">
            <a:spAutoFit/>
          </a:bodyPr>
          <a:lstStyle/>
          <a:p>
            <a:pPr algn="just"/>
            <a:r>
              <a:rPr lang="en-US" sz="3200" dirty="0">
                <a:latin typeface="Arial" panose="020B0604020202020204" pitchFamily="34" charset="0"/>
                <a:cs typeface="Arial" panose="020B0604020202020204" pitchFamily="34" charset="0"/>
              </a:rPr>
              <a:t>HIV testing rate is particularly low in the trans and Roma communities.</a:t>
            </a:r>
          </a:p>
        </p:txBody>
      </p:sp>
      <p:sp>
        <p:nvSpPr>
          <p:cNvPr id="72" name="Rectangle 71"/>
          <p:cNvSpPr/>
          <p:nvPr/>
        </p:nvSpPr>
        <p:spPr>
          <a:xfrm>
            <a:off x="3079474" y="44653761"/>
            <a:ext cx="12184327" cy="1077218"/>
          </a:xfrm>
          <a:prstGeom prst="rect">
            <a:avLst/>
          </a:prstGeom>
        </p:spPr>
        <p:txBody>
          <a:bodyPr wrap="square">
            <a:spAutoFit/>
          </a:bodyPr>
          <a:lstStyle/>
          <a:p>
            <a:pPr algn="just"/>
            <a:r>
              <a:rPr lang="en-GB" sz="3200" dirty="0">
                <a:latin typeface="Arial" panose="020B0604020202020204" pitchFamily="34" charset="0"/>
                <a:cs typeface="Arial" panose="020B0604020202020204" pitchFamily="34" charset="0"/>
              </a:rPr>
              <a:t>HIV self-testing at home is the preferred screening method for MSM in Bulgaria</a:t>
            </a:r>
            <a:r>
              <a:rPr lang="en-US" sz="3200" dirty="0">
                <a:latin typeface="Arial" panose="020B0604020202020204" pitchFamily="34" charset="0"/>
                <a:cs typeface="Arial" panose="020B0604020202020204" pitchFamily="34" charset="0"/>
              </a:rPr>
              <a:t>.</a:t>
            </a:r>
          </a:p>
        </p:txBody>
      </p:sp>
      <p:sp>
        <p:nvSpPr>
          <p:cNvPr id="73" name="Rectangle 72"/>
          <p:cNvSpPr/>
          <p:nvPr/>
        </p:nvSpPr>
        <p:spPr>
          <a:xfrm>
            <a:off x="3011029" y="46010923"/>
            <a:ext cx="12252771" cy="1077218"/>
          </a:xfrm>
          <a:prstGeom prst="rect">
            <a:avLst/>
          </a:prstGeom>
        </p:spPr>
        <p:txBody>
          <a:bodyPr wrap="square">
            <a:spAutoFit/>
          </a:bodyPr>
          <a:lstStyle/>
          <a:p>
            <a:pPr algn="just"/>
            <a:r>
              <a:rPr lang="en-US" sz="3200" dirty="0">
                <a:latin typeface="Arial" panose="020B0604020202020204" pitchFamily="34" charset="0"/>
                <a:cs typeface="Arial" panose="020B0604020202020204" pitchFamily="34" charset="0"/>
              </a:rPr>
              <a:t>Digital channels are an effective route to reach MSM and trans groups. </a:t>
            </a:r>
          </a:p>
        </p:txBody>
      </p:sp>
      <p:sp>
        <p:nvSpPr>
          <p:cNvPr id="74" name="Rectangle 73"/>
          <p:cNvSpPr/>
          <p:nvPr/>
        </p:nvSpPr>
        <p:spPr>
          <a:xfrm>
            <a:off x="3011028" y="47294194"/>
            <a:ext cx="12252771" cy="1077218"/>
          </a:xfrm>
          <a:prstGeom prst="rect">
            <a:avLst/>
          </a:prstGeom>
        </p:spPr>
        <p:txBody>
          <a:bodyPr wrap="square">
            <a:spAutoFit/>
          </a:bodyPr>
          <a:lstStyle/>
          <a:p>
            <a:pPr algn="just"/>
            <a:r>
              <a:rPr lang="en-US" sz="3200" dirty="0">
                <a:latin typeface="Arial" panose="020B0604020202020204" pitchFamily="34" charset="0"/>
                <a:cs typeface="Arial" panose="020B0604020202020204" pitchFamily="34" charset="0"/>
              </a:rPr>
              <a:t>People newly diagnosed with HIV need mental health services and psychosocial support. </a:t>
            </a:r>
          </a:p>
        </p:txBody>
      </p:sp>
      <p:pic>
        <p:nvPicPr>
          <p:cNvPr id="8" name="Picture 7">
            <a:extLst>
              <a:ext uri="{FF2B5EF4-FFF2-40B4-BE49-F238E27FC236}">
                <a16:creationId xmlns:a16="http://schemas.microsoft.com/office/drawing/2014/main" id="{E817F134-7D09-3249-9D1D-1E66C92B996F}"/>
              </a:ext>
            </a:extLst>
          </p:cNvPr>
          <p:cNvPicPr>
            <a:picLocks noChangeAspect="1"/>
          </p:cNvPicPr>
          <p:nvPr/>
        </p:nvPicPr>
        <p:blipFill rotWithShape="1">
          <a:blip r:embed="rId23">
            <a:extLst>
              <a:ext uri="{28A0092B-C50C-407E-A947-70E740481C1C}">
                <a14:useLocalDpi xmlns:a14="http://schemas.microsoft.com/office/drawing/2010/main" val="0"/>
              </a:ext>
            </a:extLst>
          </a:blip>
          <a:srcRect l="13926" r="17701"/>
          <a:stretch/>
        </p:blipFill>
        <p:spPr>
          <a:xfrm>
            <a:off x="15263801" y="43065678"/>
            <a:ext cx="5997288" cy="4933852"/>
          </a:xfrm>
          <a:prstGeom prst="rect">
            <a:avLst/>
          </a:prstGeom>
        </p:spPr>
      </p:pic>
      <p:pic>
        <p:nvPicPr>
          <p:cNvPr id="26" name="Picture 25">
            <a:extLst>
              <a:ext uri="{FF2B5EF4-FFF2-40B4-BE49-F238E27FC236}">
                <a16:creationId xmlns:a16="http://schemas.microsoft.com/office/drawing/2014/main" id="{144D3654-A55B-B940-BE56-D8FCD07E691A}"/>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2861" t="3265" r="3178" b="3368"/>
          <a:stretch/>
        </p:blipFill>
        <p:spPr>
          <a:xfrm>
            <a:off x="15464124" y="48988097"/>
            <a:ext cx="2191871" cy="2177964"/>
          </a:xfrm>
          <a:prstGeom prst="rect">
            <a:avLst/>
          </a:prstGeom>
        </p:spPr>
      </p:pic>
      <p:pic>
        <p:nvPicPr>
          <p:cNvPr id="55" name="Picture 5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3476770" y="1223411"/>
            <a:ext cx="8495277" cy="3657607"/>
          </a:xfrm>
          <a:prstGeom prst="rect">
            <a:avLst/>
          </a:prstGeom>
        </p:spPr>
      </p:pic>
    </p:spTree>
    <p:extLst>
      <p:ext uri="{BB962C8B-B14F-4D97-AF65-F5344CB8AC3E}">
        <p14:creationId xmlns:p14="http://schemas.microsoft.com/office/powerpoint/2010/main" val="1125118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1129</Words>
  <Application>Microsoft Office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Franklin Gothic Book</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Momchil Baev</cp:lastModifiedBy>
  <cp:revision>39</cp:revision>
  <dcterms:created xsi:type="dcterms:W3CDTF">2016-06-23T11:49:10Z</dcterms:created>
  <dcterms:modified xsi:type="dcterms:W3CDTF">2019-07-15T20:31:34Z</dcterms:modified>
</cp:coreProperties>
</file>